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2"/>
  </p:notesMasterIdLst>
  <p:handoutMasterIdLst>
    <p:handoutMasterId r:id="rId23"/>
  </p:handoutMasterIdLst>
  <p:sldIdLst>
    <p:sldId id="281" r:id="rId6"/>
    <p:sldId id="291" r:id="rId7"/>
    <p:sldId id="303" r:id="rId8"/>
    <p:sldId id="302" r:id="rId9"/>
    <p:sldId id="317" r:id="rId10"/>
    <p:sldId id="316" r:id="rId11"/>
    <p:sldId id="313" r:id="rId12"/>
    <p:sldId id="314" r:id="rId13"/>
    <p:sldId id="315" r:id="rId14"/>
    <p:sldId id="318" r:id="rId15"/>
    <p:sldId id="319" r:id="rId16"/>
    <p:sldId id="310" r:id="rId17"/>
    <p:sldId id="320" r:id="rId18"/>
    <p:sldId id="311" r:id="rId19"/>
    <p:sldId id="301" r:id="rId20"/>
    <p:sldId id="298" r:id="rId2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12/10/2022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12/10/2022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Eocw3gLFc8Vli5p6rWHnNcYxFRbaIfIJ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Course 2 – spring core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1"/>
            <a:ext cx="10973844" cy="505984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 for using @Bean:</a:t>
            </a:r>
          </a:p>
          <a:p>
            <a:pPr marL="628650" lvl="1" indent="-342900">
              <a:buAutoNum type="arabicPeriod"/>
            </a:pPr>
            <a:r>
              <a:rPr lang="en-US" dirty="0"/>
              <a:t>define a @Configuration class</a:t>
            </a:r>
          </a:p>
          <a:p>
            <a:pPr marL="628650" lvl="1" indent="-342900">
              <a:buAutoNum type="arabicPeriod"/>
            </a:pPr>
            <a:r>
              <a:rPr lang="en-US" dirty="0"/>
              <a:t>create a method in this class and annotate it with @Bean. This method should return the instance you want to become a bean</a:t>
            </a:r>
          </a:p>
          <a:p>
            <a:pPr marL="628650" lvl="1" indent="-342900">
              <a:buAutoNum type="arabicPeriod"/>
            </a:pPr>
            <a:r>
              <a:rPr lang="en-US" dirty="0"/>
              <a:t>make Spring use the configuration class when creating the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Steps for using stereotypes annotations:</a:t>
            </a:r>
          </a:p>
          <a:p>
            <a:pPr marL="628650" lvl="1" indent="-342900">
              <a:buAutoNum type="arabicPeriod"/>
            </a:pPr>
            <a:r>
              <a:rPr lang="en-US" dirty="0"/>
              <a:t>mark the class of the bean with a stereotype annotation (for example, @Component)</a:t>
            </a:r>
          </a:p>
          <a:p>
            <a:pPr marL="628650" lvl="1" indent="-342900">
              <a:buAutoNum type="arabicPeriod"/>
            </a:pPr>
            <a:r>
              <a:rPr lang="en-US" dirty="0"/>
              <a:t>add @ComponentScan to a @Configuration class, to instruct Spring where to look for stereotype annotations</a:t>
            </a:r>
          </a:p>
          <a:p>
            <a:pPr marL="628650" lvl="1" indent="-342900">
              <a:buAutoNum type="arabicPeriod"/>
            </a:pPr>
            <a:r>
              <a:rPr lang="en-US" dirty="0"/>
              <a:t>make Spring use the configuration class when creating the context</a:t>
            </a:r>
          </a:p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1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1"/>
            <a:ext cx="5860306" cy="1511183"/>
          </a:xfrm>
        </p:spPr>
        <p:txBody>
          <a:bodyPr/>
          <a:lstStyle/>
          <a:p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7ADD31A-09CB-42E3-904E-27847599E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54130"/>
              </p:ext>
            </p:extLst>
          </p:nvPr>
        </p:nvGraphicFramePr>
        <p:xfrm>
          <a:off x="1898834" y="1864417"/>
          <a:ext cx="8124055" cy="286690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57752">
                  <a:extLst>
                    <a:ext uri="{9D8B030D-6E8A-4147-A177-3AD203B41FA5}">
                      <a16:colId xmlns:a16="http://schemas.microsoft.com/office/drawing/2014/main" val="3070368815"/>
                    </a:ext>
                  </a:extLst>
                </a:gridCol>
                <a:gridCol w="4066303">
                  <a:extLst>
                    <a:ext uri="{9D8B030D-6E8A-4147-A177-3AD203B41FA5}">
                      <a16:colId xmlns:a16="http://schemas.microsoft.com/office/drawing/2014/main" val="2721141695"/>
                    </a:ext>
                  </a:extLst>
                </a:gridCol>
              </a:tblGrid>
              <a:tr h="794222">
                <a:tc>
                  <a:txBody>
                    <a:bodyPr/>
                    <a:lstStyle/>
                    <a:p>
                      <a:r>
                        <a:rPr lang="en-US" dirty="0"/>
                        <a:t>Using @Bean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Using stereotypes annotations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24289"/>
                  </a:ext>
                </a:extLst>
              </a:tr>
              <a:tr h="576223">
                <a:tc>
                  <a:txBody>
                    <a:bodyPr/>
                    <a:lstStyle/>
                    <a:p>
                      <a:r>
                        <a:rPr lang="en-US" sz="1400" dirty="0"/>
                        <a:t>You have full control over the creation of the 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have full control only after the bean is created by Spring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370727"/>
                  </a:ext>
                </a:extLst>
              </a:tr>
              <a:tr h="460144">
                <a:tc>
                  <a:txBody>
                    <a:bodyPr/>
                    <a:lstStyle/>
                    <a:p>
                      <a:r>
                        <a:rPr lang="en-US" sz="1400" dirty="0"/>
                        <a:t>You can add multiple instances of the same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can add only one instance of 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330794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r>
                        <a:rPr lang="en-US" sz="1400" dirty="0"/>
                        <a:t>You can create beans of any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can create beans only of classes defined in your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601153"/>
                  </a:ext>
                </a:extLst>
              </a:tr>
              <a:tr h="509519">
                <a:tc>
                  <a:txBody>
                    <a:bodyPr/>
                    <a:lstStyle/>
                    <a:p>
                      <a:r>
                        <a:rPr lang="en-US" sz="1400" dirty="0"/>
                        <a:t>You need to define one method for each bean -&gt; a lot of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You only add an annotation for each bean -&gt; 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6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21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tx1"/>
                </a:solidFill>
              </a:rPr>
              <a:t>How to retrieve a bean from the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90812"/>
            <a:ext cx="10244863" cy="4090351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Wiring: directly calling a @Bean annotated method from another @Bean annotated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Autowiring</a:t>
            </a:r>
            <a:r>
              <a:rPr lang="en-US" dirty="0"/>
              <a:t>: you let Spring provide a value for a parameter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name: enables the dependency injection based on bean names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type: enables the dependency injection based on bean types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via constructor: like by type, but applies to constructor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@Autowired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constructor – production-ready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attributes – proofs-of-concept and tests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on setters – rarely used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tx1"/>
                </a:solidFill>
              </a:rPr>
              <a:t>How to retrieve a bean from the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90812"/>
            <a:ext cx="5647241" cy="2886944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from multiple beans in the context: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type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by name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@Primary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@Qualifier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fails with an exception</a:t>
            </a:r>
          </a:p>
          <a:p>
            <a:pPr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9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7" y="1390812"/>
            <a:ext cx="5647241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Spring in </a:t>
            </a:r>
            <a:r>
              <a:rPr lang="en-US" sz="1400" dirty="0"/>
              <a:t>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hlinkClick r:id="rId2"/>
              </a:rPr>
              <a:t>Youtube</a:t>
            </a:r>
            <a:r>
              <a:rPr lang="en-US" sz="1400" dirty="0">
                <a:hlinkClick r:id="rId2"/>
              </a:rPr>
              <a:t> Spring playlist, by Laurentiu Spilca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BASIC web application structure</a:t>
            </a:r>
          </a:p>
          <a:p>
            <a:r>
              <a:rPr lang="en-US" sz="2000" dirty="0"/>
              <a:t>What is spring framework</a:t>
            </a:r>
          </a:p>
          <a:p>
            <a:r>
              <a:rPr lang="en-US" sz="2000" dirty="0"/>
              <a:t>maven</a:t>
            </a:r>
          </a:p>
          <a:p>
            <a:r>
              <a:rPr lang="en-US" sz="2000" dirty="0"/>
              <a:t>Spring context</a:t>
            </a:r>
          </a:p>
          <a:p>
            <a:r>
              <a:rPr lang="en-US" sz="2000" dirty="0"/>
              <a:t>How to put a bean in the context</a:t>
            </a:r>
          </a:p>
          <a:p>
            <a:r>
              <a:rPr lang="en-GB" sz="2000" dirty="0">
                <a:solidFill>
                  <a:schemeClr val="tx1"/>
                </a:solidFill>
              </a:rPr>
              <a:t>How to retrieve a bean from the context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application structure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F1C8FD-E532-41D9-B8CA-9B053F753A14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60" y="1516063"/>
            <a:ext cx="7553071" cy="4494120"/>
          </a:xfrm>
        </p:spPr>
      </p:pic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06824" y="2296335"/>
            <a:ext cx="5016927" cy="133882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6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42335" y="1603878"/>
            <a:ext cx="10521082" cy="47356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framework: a set of commonly-used software functionalities that provides a foundation for developing an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time and helps ensure you have fewer chances of generating bugs.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code is larger than the business logic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modular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world usage: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backend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automation testing frameworks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desktop apps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mobile apps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373057"/>
            <a:ext cx="10512204" cy="480285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 of this course using Spring: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use the Spring context and understands aspects (Spring Core)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implement data exchange between apps using REST APIs (Spring MVC)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implement the mechanism of a Spring app to connect to a database and work with the persisted data (Spring Data JDBC and Spring data JPA)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build basic apps that use the convention over configuration approach (Spring Boot)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testing Spring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modules we will discuss further: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Core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MVC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Boot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Data JDBC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Data JPA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Testing</a:t>
            </a:r>
          </a:p>
        </p:txBody>
      </p:sp>
    </p:spTree>
    <p:extLst>
      <p:ext uri="{BB962C8B-B14F-4D97-AF65-F5344CB8AC3E}">
        <p14:creationId xmlns:p14="http://schemas.microsoft.com/office/powerpoint/2010/main" val="68357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797947" y="1914595"/>
            <a:ext cx="5016927" cy="3617401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the fundamental mechanisms used by Spring to integrate into apps: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Context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Dependency Injection (DI)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Spring Aspect Oriented Programming (AOP)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1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C663103-E8FE-44AD-B5C7-A1A91865908C}"/>
              </a:ext>
            </a:extLst>
          </p:cNvPr>
          <p:cNvSpPr txBox="1">
            <a:spLocks/>
          </p:cNvSpPr>
          <p:nvPr/>
        </p:nvSpPr>
        <p:spPr>
          <a:xfrm>
            <a:off x="877845" y="1185888"/>
            <a:ext cx="5611731" cy="51214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building tasks: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downloading the dependencies needed by your app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running tests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validating that the syntax follows some rules that you define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checking for security vulnerabilities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compiling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pom.xml file: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dependencies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plugins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building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9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0378B-0470-479C-AE33-E34DC26851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702" y="1534375"/>
            <a:ext cx="9739848" cy="17697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place in the memory of your app in which we add all the object instances that we want the framework to manage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beans: object instances we add to the Spring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all objects in your app need to be managed by 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AnnotationConfigApplicationContext</a:t>
            </a:r>
            <a:r>
              <a:rPr lang="en-US" dirty="0"/>
              <a:t> class is the most used approach to obtain a reference to the context</a:t>
            </a:r>
          </a:p>
        </p:txBody>
      </p:sp>
    </p:spTree>
    <p:extLst>
      <p:ext uri="{BB962C8B-B14F-4D97-AF65-F5344CB8AC3E}">
        <p14:creationId xmlns:p14="http://schemas.microsoft.com/office/powerpoint/2010/main" val="294461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put a bean in the context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3E8C7-5A7F-4F30-A98E-C279784EA9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7946" y="1628200"/>
            <a:ext cx="3942729" cy="2920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approach versus xml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Annotation approach: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@Bean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stereotype annotations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@Component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@Controller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@RestController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@Service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@Repository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programmatically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28662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2157</TotalTime>
  <Words>704</Words>
  <Application>Microsoft Office PowerPoint</Application>
  <PresentationFormat>Widescreen</PresentationFormat>
  <Paragraphs>138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BASIC web application structure</vt:lpstr>
      <vt:lpstr>What is spring framework</vt:lpstr>
      <vt:lpstr>What is spring framework</vt:lpstr>
      <vt:lpstr>Spring core</vt:lpstr>
      <vt:lpstr>maven</vt:lpstr>
      <vt:lpstr>Spring context</vt:lpstr>
      <vt:lpstr>How to put a bean in the context</vt:lpstr>
      <vt:lpstr>How to put a bean in the context</vt:lpstr>
      <vt:lpstr>How to put a bean in the context</vt:lpstr>
      <vt:lpstr>How to retrieve a bean from the context</vt:lpstr>
      <vt:lpstr>How to retrieve a bean from the context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202</cp:revision>
  <cp:lastPrinted>2015-07-09T12:46:33Z</cp:lastPrinted>
  <dcterms:created xsi:type="dcterms:W3CDTF">2017-02-27T09:06:14Z</dcterms:created>
  <dcterms:modified xsi:type="dcterms:W3CDTF">2022-10-12T11:48:42Z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